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53" autoAdjust="0"/>
  </p:normalViewPr>
  <p:slideViewPr>
    <p:cSldViewPr>
      <p:cViewPr varScale="1">
        <p:scale>
          <a:sx n="74" d="100"/>
          <a:sy n="74" d="100"/>
        </p:scale>
        <p:origin x="-97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# of Passengers</c:v>
                </c:pt>
              </c:strCache>
            </c:strRef>
          </c:tx>
          <c:cat>
            <c:numRef>
              <c:f>Sheet1!$A$2:$A$21</c:f>
              <c:numCache>
                <c:formatCode>General</c:formatCode>
                <c:ptCount val="20"/>
                <c:pt idx="0">
                  <c:v>1923</c:v>
                </c:pt>
                <c:pt idx="1">
                  <c:v>1922</c:v>
                </c:pt>
                <c:pt idx="2">
                  <c:v>1921</c:v>
                </c:pt>
                <c:pt idx="3">
                  <c:v>1920</c:v>
                </c:pt>
                <c:pt idx="5">
                  <c:v>1914</c:v>
                </c:pt>
                <c:pt idx="6">
                  <c:v>1913</c:v>
                </c:pt>
                <c:pt idx="7">
                  <c:v>1912</c:v>
                </c:pt>
                <c:pt idx="8">
                  <c:v>1911</c:v>
                </c:pt>
                <c:pt idx="9">
                  <c:v>1910</c:v>
                </c:pt>
                <c:pt idx="10">
                  <c:v>1909</c:v>
                </c:pt>
                <c:pt idx="11">
                  <c:v>1908</c:v>
                </c:pt>
                <c:pt idx="12">
                  <c:v>1907</c:v>
                </c:pt>
                <c:pt idx="13">
                  <c:v>1906</c:v>
                </c:pt>
                <c:pt idx="14">
                  <c:v>1905</c:v>
                </c:pt>
                <c:pt idx="15">
                  <c:v>1904</c:v>
                </c:pt>
                <c:pt idx="16">
                  <c:v>1903</c:v>
                </c:pt>
                <c:pt idx="17">
                  <c:v>1902</c:v>
                </c:pt>
                <c:pt idx="18">
                  <c:v>1901</c:v>
                </c:pt>
                <c:pt idx="19">
                  <c:v>1900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9</c:v>
                </c:pt>
                <c:pt idx="1">
                  <c:v>3</c:v>
                </c:pt>
                <c:pt idx="2">
                  <c:v>94</c:v>
                </c:pt>
                <c:pt idx="3">
                  <c:v>4</c:v>
                </c:pt>
                <c:pt idx="5">
                  <c:v>11</c:v>
                </c:pt>
                <c:pt idx="6">
                  <c:v>9</c:v>
                </c:pt>
                <c:pt idx="7">
                  <c:v>29</c:v>
                </c:pt>
                <c:pt idx="8">
                  <c:v>19</c:v>
                </c:pt>
                <c:pt idx="9">
                  <c:v>21</c:v>
                </c:pt>
                <c:pt idx="10">
                  <c:v>15</c:v>
                </c:pt>
                <c:pt idx="11">
                  <c:v>15</c:v>
                </c:pt>
                <c:pt idx="12">
                  <c:v>30</c:v>
                </c:pt>
                <c:pt idx="13">
                  <c:v>14</c:v>
                </c:pt>
                <c:pt idx="14">
                  <c:v>22</c:v>
                </c:pt>
                <c:pt idx="15">
                  <c:v>5</c:v>
                </c:pt>
                <c:pt idx="16">
                  <c:v>4</c:v>
                </c:pt>
                <c:pt idx="17">
                  <c:v>13</c:v>
                </c:pt>
                <c:pt idx="18">
                  <c:v>13</c:v>
                </c:pt>
                <c:pt idx="19">
                  <c:v>7</c:v>
                </c:pt>
              </c:numCache>
            </c:numRef>
          </c:val>
        </c:ser>
        <c:dLbls>
          <c:showVal val="1"/>
        </c:dLbls>
        <c:gapWidth val="75"/>
        <c:axId val="64395520"/>
        <c:axId val="84396288"/>
      </c:barChart>
      <c:catAx>
        <c:axId val="64395520"/>
        <c:scaling>
          <c:orientation val="minMax"/>
        </c:scaling>
        <c:axPos val="b"/>
        <c:numFmt formatCode="General" sourceLinked="1"/>
        <c:majorTickMark val="none"/>
        <c:tickLblPos val="nextTo"/>
        <c:crossAx val="84396288"/>
        <c:crosses val="autoZero"/>
        <c:auto val="1"/>
        <c:lblAlgn val="ctr"/>
        <c:lblOffset val="100"/>
      </c:catAx>
      <c:valAx>
        <c:axId val="843962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439552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cestr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Shumsk</a:t>
            </a:r>
            <a:r>
              <a:rPr lang="en-US" dirty="0" smtClean="0"/>
              <a:t> – U.S. Immigration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Ellis Island Immigration Data 1892 - 1923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Shumsk</a:t>
            </a:r>
            <a:r>
              <a:rPr lang="en-US" dirty="0" smtClean="0"/>
              <a:t> Immigration to the U.S.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Shumsk</a:t>
            </a:r>
            <a:r>
              <a:rPr lang="en-US" dirty="0" smtClean="0"/>
              <a:t> - U.S. Destination Cities</a:t>
            </a:r>
            <a:endParaRPr lang="en-US" dirty="0"/>
          </a:p>
        </p:txBody>
      </p:sp>
      <p:pic>
        <p:nvPicPr>
          <p:cNvPr id="7" name="Content Placeholder 6" descr="blank-map-of-the-united-stat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6751986" cy="5217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7092280" y="3140968"/>
            <a:ext cx="108012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44408" y="37170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NY/NJ</a:t>
            </a:r>
          </a:p>
          <a:p>
            <a:r>
              <a:rPr lang="en-US" dirty="0" smtClean="0"/>
              <a:t>166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7308304" y="2852936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44408" y="2924944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Boston</a:t>
            </a:r>
          </a:p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948264" y="3429000"/>
            <a:ext cx="1368152" cy="12241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00393" y="4725144"/>
            <a:ext cx="1043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Philadelphia</a:t>
            </a:r>
          </a:p>
          <a:p>
            <a:pPr algn="ctr"/>
            <a:r>
              <a:rPr lang="en-US" dirty="0" smtClean="0"/>
              <a:t>25</a:t>
            </a:r>
            <a:endParaRPr lang="en-US" dirty="0"/>
          </a:p>
        </p:txBody>
      </p:sp>
      <p:cxnSp>
        <p:nvCxnSpPr>
          <p:cNvPr id="23" name="Straight Connector 22"/>
          <p:cNvCxnSpPr>
            <a:endCxn id="24" idx="0"/>
          </p:cNvCxnSpPr>
          <p:nvPr/>
        </p:nvCxnSpPr>
        <p:spPr>
          <a:xfrm rot="10800000">
            <a:off x="683568" y="3284984"/>
            <a:ext cx="3960444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3528" y="3284984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Omaha</a:t>
            </a:r>
          </a:p>
          <a:p>
            <a:pPr algn="ctr"/>
            <a:r>
              <a:rPr lang="en-US" dirty="0" smtClean="0"/>
              <a:t>55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1187624" y="3861048"/>
            <a:ext cx="4176464" cy="7920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44" y="4581128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St. Louis</a:t>
            </a:r>
          </a:p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644008" y="3356992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flipV="1">
            <a:off x="5292080" y="3789039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flipH="1">
            <a:off x="6732240" y="3429000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flipH="1">
            <a:off x="6876256" y="3068960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flipH="1">
            <a:off x="7092280" y="2780928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flipH="1">
            <a:off x="5148064" y="3717032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flipH="1">
            <a:off x="4499992" y="3284984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Exit Ports</a:t>
            </a:r>
            <a:endParaRPr lang="en-US" dirty="0"/>
          </a:p>
        </p:txBody>
      </p:sp>
      <p:pic>
        <p:nvPicPr>
          <p:cNvPr id="4" name="Content Placeholder 3" descr="Shumsk Immig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7072" y="1600200"/>
            <a:ext cx="728985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012160" y="2996952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Shumsk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11967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Hamburg - 65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11967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Bremen -37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3908" y="1736812"/>
            <a:ext cx="1008112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2987824" y="1916832"/>
            <a:ext cx="108012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1520" y="6926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Rotterdam - 61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1583668" y="1304764"/>
            <a:ext cx="180020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1772816"/>
            <a:ext cx="1479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Liverpool - 33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403648" y="2132856"/>
            <a:ext cx="864096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520" y="1124744"/>
            <a:ext cx="154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Antwerp - </a:t>
            </a:r>
            <a:r>
              <a:rPr lang="en-US" b="1" dirty="0" smtClean="0">
                <a:solidFill>
                  <a:srgbClr val="FF0000"/>
                </a:solidFill>
              </a:rPr>
              <a:t>109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475656" y="1484784"/>
            <a:ext cx="1584176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 descr="lapla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3848100" cy="24307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Popular Ships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1560" y="1628800"/>
            <a:ext cx="92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Lapland</a:t>
            </a:r>
            <a:endParaRPr lang="en-US" dirty="0"/>
          </a:p>
        </p:txBody>
      </p:sp>
      <p:pic>
        <p:nvPicPr>
          <p:cNvPr id="14" name="Picture 13" descr="kroonla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717032"/>
            <a:ext cx="3874137" cy="25097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1560" y="4005064"/>
            <a:ext cx="115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Kroonland</a:t>
            </a:r>
            <a:endParaRPr lang="en-US" dirty="0"/>
          </a:p>
        </p:txBody>
      </p:sp>
      <p:pic>
        <p:nvPicPr>
          <p:cNvPr id="16" name="Picture 15" descr="vaderlan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1268760"/>
            <a:ext cx="4206262" cy="243344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499992" y="1628800"/>
            <a:ext cx="1138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Vaderland</a:t>
            </a:r>
            <a:endParaRPr lang="en-US" dirty="0"/>
          </a:p>
        </p:txBody>
      </p:sp>
      <p:pic>
        <p:nvPicPr>
          <p:cNvPr id="18" name="Picture 17" descr="zeelan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3717032"/>
            <a:ext cx="4248472" cy="250289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716016" y="4005064"/>
            <a:ext cx="92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Zeeland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204864"/>
            <a:ext cx="8568952" cy="21602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Ellis Island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Passenger Name, Age, Profession, Destination</a:t>
            </a:r>
          </a:p>
          <a:p>
            <a:r>
              <a:rPr lang="en-US" dirty="0" smtClean="0"/>
              <a:t>Name and Address of Closest Relation at Last Residence</a:t>
            </a:r>
          </a:p>
          <a:p>
            <a:r>
              <a:rPr lang="en-US" dirty="0" smtClean="0"/>
              <a:t>Name and Address of Closest Relation at Destination</a:t>
            </a:r>
          </a:p>
          <a:p>
            <a:r>
              <a:rPr lang="en-US" dirty="0" smtClean="0"/>
              <a:t>Place of Birth</a:t>
            </a:r>
          </a:p>
          <a:p>
            <a:endParaRPr lang="en-US" dirty="0" smtClean="0"/>
          </a:p>
          <a:p>
            <a:r>
              <a:rPr lang="en-US" sz="2600" i="1" dirty="0" smtClean="0"/>
              <a:t>This data has never been digitized or correlated before</a:t>
            </a:r>
            <a:endParaRPr lang="en-US" sz="2600" i="1" dirty="0"/>
          </a:p>
        </p:txBody>
      </p:sp>
      <p:sp>
        <p:nvSpPr>
          <p:cNvPr id="5" name="Rectangle 4"/>
          <p:cNvSpPr/>
          <p:nvPr/>
        </p:nvSpPr>
        <p:spPr>
          <a:xfrm>
            <a:off x="539552" y="5589240"/>
            <a:ext cx="28803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Ofengendler</a:t>
            </a:r>
            <a:r>
              <a:rPr lang="en-US" dirty="0" smtClean="0"/>
              <a:t> / </a:t>
            </a:r>
            <a:r>
              <a:rPr lang="en-US" dirty="0" err="1" smtClean="0"/>
              <a:t>Pelz</a:t>
            </a:r>
            <a:endParaRPr lang="en-US" dirty="0" smtClean="0"/>
          </a:p>
          <a:p>
            <a:r>
              <a:rPr lang="en-US" dirty="0" err="1" smtClean="0"/>
              <a:t>Raisher</a:t>
            </a:r>
            <a:r>
              <a:rPr lang="en-US" dirty="0" smtClean="0"/>
              <a:t>/ </a:t>
            </a:r>
            <a:r>
              <a:rPr lang="en-US" dirty="0" err="1" smtClean="0"/>
              <a:t>Segall</a:t>
            </a:r>
            <a:r>
              <a:rPr lang="en-US" dirty="0" smtClean="0"/>
              <a:t>/</a:t>
            </a:r>
            <a:r>
              <a:rPr lang="en-US" dirty="0" err="1" smtClean="0"/>
              <a:t>Borgman</a:t>
            </a:r>
            <a:endParaRPr lang="en-US" dirty="0" smtClean="0"/>
          </a:p>
          <a:p>
            <a:r>
              <a:rPr lang="en-US" dirty="0" err="1" smtClean="0"/>
              <a:t>Roichman</a:t>
            </a:r>
            <a:r>
              <a:rPr lang="en-US" dirty="0" smtClean="0"/>
              <a:t>/</a:t>
            </a:r>
            <a:r>
              <a:rPr lang="en-US" dirty="0" err="1" smtClean="0"/>
              <a:t>Blufstein</a:t>
            </a:r>
            <a:r>
              <a:rPr lang="en-US" dirty="0" smtClean="0"/>
              <a:t>/Lerner/</a:t>
            </a:r>
            <a:r>
              <a:rPr lang="en-US" dirty="0" err="1" smtClean="0"/>
              <a:t>Sheinman</a:t>
            </a:r>
            <a:endParaRPr lang="en-US" dirty="0" smtClean="0"/>
          </a:p>
          <a:p>
            <a:r>
              <a:rPr lang="en-US" smtClean="0"/>
              <a:t>Weiner</a:t>
            </a:r>
            <a:r>
              <a:rPr lang="en-US" dirty="0" smtClean="0"/>
              <a:t>/ </a:t>
            </a:r>
            <a:r>
              <a:rPr lang="en-US" dirty="0" err="1" smtClean="0"/>
              <a:t>Szprecher</a:t>
            </a:r>
            <a:r>
              <a:rPr lang="en-US" dirty="0" smtClean="0"/>
              <a:t>/ </a:t>
            </a:r>
            <a:r>
              <a:rPr lang="en-US" dirty="0" err="1" smtClean="0"/>
              <a:t>Szuchman</a:t>
            </a:r>
            <a:endParaRPr lang="en-US" dirty="0" smtClean="0"/>
          </a:p>
          <a:p>
            <a:r>
              <a:rPr lang="en-US" dirty="0" smtClean="0"/>
              <a:t>Weiner/</a:t>
            </a:r>
            <a:r>
              <a:rPr lang="en-US" dirty="0" err="1" smtClean="0"/>
              <a:t>Spieher</a:t>
            </a:r>
            <a:r>
              <a:rPr lang="en-US" dirty="0" smtClean="0"/>
              <a:t>/</a:t>
            </a:r>
            <a:r>
              <a:rPr lang="en-US" dirty="0" err="1" smtClean="0"/>
              <a:t>Weier</a:t>
            </a:r>
            <a:endParaRPr lang="en-US" dirty="0" smtClean="0"/>
          </a:p>
          <a:p>
            <a:r>
              <a:rPr lang="en-US" dirty="0" err="1" smtClean="0"/>
              <a:t>Yeninger</a:t>
            </a:r>
            <a:r>
              <a:rPr lang="en-US" dirty="0" smtClean="0"/>
              <a:t>/ Rosenberg/ </a:t>
            </a:r>
            <a:r>
              <a:rPr lang="en-US" dirty="0" err="1" smtClean="0"/>
              <a:t>Hechtman</a:t>
            </a:r>
            <a:endParaRPr lang="en-US" dirty="0" smtClean="0"/>
          </a:p>
          <a:p>
            <a:r>
              <a:rPr lang="en-US" dirty="0" smtClean="0"/>
              <a:t>Fuchs/ </a:t>
            </a:r>
            <a:r>
              <a:rPr lang="en-US" dirty="0" err="1" smtClean="0"/>
              <a:t>Tabak</a:t>
            </a:r>
            <a:endParaRPr lang="en-US" dirty="0" smtClean="0"/>
          </a:p>
          <a:p>
            <a:r>
              <a:rPr lang="en-US" dirty="0" smtClean="0"/>
              <a:t>Ackerman/Sherman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Yaninger</a:t>
            </a:r>
            <a:r>
              <a:rPr lang="en-US" dirty="0" smtClean="0"/>
              <a:t> Family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August 1908 – </a:t>
            </a:r>
            <a:r>
              <a:rPr lang="en-US" dirty="0" err="1" smtClean="0"/>
              <a:t>Eidel</a:t>
            </a:r>
            <a:r>
              <a:rPr lang="en-US" dirty="0" smtClean="0"/>
              <a:t> </a:t>
            </a:r>
            <a:r>
              <a:rPr lang="en-US" dirty="0" err="1" smtClean="0"/>
              <a:t>Yaninger</a:t>
            </a:r>
            <a:r>
              <a:rPr lang="en-US" dirty="0" smtClean="0"/>
              <a:t> (age 20) leaves her father Abram </a:t>
            </a:r>
            <a:r>
              <a:rPr lang="en-US" dirty="0" err="1" smtClean="0"/>
              <a:t>Yaninger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, and travels via Hamburg to New York</a:t>
            </a:r>
          </a:p>
          <a:p>
            <a:r>
              <a:rPr lang="en-US" dirty="0" err="1" smtClean="0"/>
              <a:t>Eidel</a:t>
            </a:r>
            <a:r>
              <a:rPr lang="en-US" dirty="0" smtClean="0"/>
              <a:t> stays with her Uncle </a:t>
            </a:r>
            <a:r>
              <a:rPr lang="en-US" dirty="0" err="1" smtClean="0"/>
              <a:t>Henoch</a:t>
            </a:r>
            <a:r>
              <a:rPr lang="en-US" dirty="0" smtClean="0"/>
              <a:t> Rosenberg (426 East 9</a:t>
            </a:r>
            <a:r>
              <a:rPr lang="en-US" baseline="30000" dirty="0" smtClean="0"/>
              <a:t>th</a:t>
            </a:r>
            <a:r>
              <a:rPr lang="en-US" dirty="0" smtClean="0"/>
              <a:t> Street)</a:t>
            </a:r>
          </a:p>
          <a:p>
            <a:r>
              <a:rPr lang="en-US" dirty="0" err="1" smtClean="0"/>
              <a:t>Eidel</a:t>
            </a:r>
            <a:r>
              <a:rPr lang="en-US" dirty="0" smtClean="0"/>
              <a:t> has traveled with 3 Rosenberg children aged 7, 9, and 10.  They are leaving behind their grandmother </a:t>
            </a:r>
            <a:r>
              <a:rPr lang="en-US" dirty="0" err="1" smtClean="0"/>
              <a:t>Malke</a:t>
            </a:r>
            <a:r>
              <a:rPr lang="en-US" dirty="0" smtClean="0"/>
              <a:t> </a:t>
            </a:r>
            <a:r>
              <a:rPr lang="en-US" dirty="0" err="1" smtClean="0"/>
              <a:t>Hechtman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 to meet their father </a:t>
            </a:r>
            <a:r>
              <a:rPr lang="en-US" dirty="0" err="1" smtClean="0"/>
              <a:t>Henoch</a:t>
            </a:r>
            <a:r>
              <a:rPr lang="en-US" dirty="0" smtClean="0"/>
              <a:t> Rosenberg in New York. </a:t>
            </a:r>
          </a:p>
          <a:p>
            <a:r>
              <a:rPr lang="en-US" dirty="0" smtClean="0"/>
              <a:t>December 1908 – </a:t>
            </a:r>
            <a:r>
              <a:rPr lang="en-US" dirty="0" err="1" smtClean="0"/>
              <a:t>Chaim</a:t>
            </a:r>
            <a:r>
              <a:rPr lang="en-US" dirty="0" smtClean="0"/>
              <a:t> </a:t>
            </a:r>
            <a:r>
              <a:rPr lang="en-US" dirty="0" err="1" smtClean="0"/>
              <a:t>Yaninger</a:t>
            </a:r>
            <a:r>
              <a:rPr lang="en-US" dirty="0" smtClean="0"/>
              <a:t>, age 20, leaves his father Abram </a:t>
            </a:r>
            <a:r>
              <a:rPr lang="en-US" dirty="0" err="1" smtClean="0"/>
              <a:t>Yaninger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, and travels via Hamburg to New York.</a:t>
            </a:r>
          </a:p>
          <a:p>
            <a:r>
              <a:rPr lang="en-US" dirty="0" err="1" smtClean="0"/>
              <a:t>Chaim</a:t>
            </a:r>
            <a:r>
              <a:rPr lang="en-US" dirty="0" smtClean="0"/>
              <a:t> arrives in New York and stays with his sister </a:t>
            </a:r>
            <a:r>
              <a:rPr lang="en-US" dirty="0" err="1" smtClean="0"/>
              <a:t>Eidel</a:t>
            </a:r>
            <a:r>
              <a:rPr lang="en-US" dirty="0" smtClean="0"/>
              <a:t> and his Uncle </a:t>
            </a:r>
            <a:r>
              <a:rPr lang="en-US" dirty="0" err="1" smtClean="0"/>
              <a:t>Henoch</a:t>
            </a:r>
            <a:r>
              <a:rPr lang="en-US" dirty="0" smtClean="0"/>
              <a:t> Rosenberg (426 East 9</a:t>
            </a:r>
            <a:r>
              <a:rPr lang="en-US" baseline="30000" dirty="0" smtClean="0"/>
              <a:t>th</a:t>
            </a:r>
            <a:r>
              <a:rPr lang="en-US" dirty="0" smtClean="0"/>
              <a:t> Street)</a:t>
            </a:r>
          </a:p>
          <a:p>
            <a:r>
              <a:rPr lang="en-US" dirty="0" smtClean="0"/>
              <a:t>November 1909 – </a:t>
            </a:r>
            <a:r>
              <a:rPr lang="en-US" dirty="0" err="1" smtClean="0"/>
              <a:t>Moishe</a:t>
            </a:r>
            <a:r>
              <a:rPr lang="en-US" dirty="0" smtClean="0"/>
              <a:t> </a:t>
            </a:r>
            <a:r>
              <a:rPr lang="en-US" dirty="0" err="1" smtClean="0"/>
              <a:t>Yaniger</a:t>
            </a:r>
            <a:r>
              <a:rPr lang="en-US" dirty="0" smtClean="0"/>
              <a:t>, age 17, leaves his father Abram </a:t>
            </a:r>
            <a:r>
              <a:rPr lang="en-US" dirty="0" err="1" smtClean="0"/>
              <a:t>Yaninger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, and travels via Bremen to New York</a:t>
            </a:r>
          </a:p>
          <a:p>
            <a:r>
              <a:rPr lang="en-US" dirty="0" err="1" smtClean="0"/>
              <a:t>Moishe</a:t>
            </a:r>
            <a:r>
              <a:rPr lang="en-US" dirty="0" smtClean="0"/>
              <a:t> arrives in New York to stay with sister </a:t>
            </a:r>
            <a:r>
              <a:rPr lang="en-US" dirty="0" err="1" smtClean="0"/>
              <a:t>Eidel</a:t>
            </a:r>
            <a:r>
              <a:rPr lang="en-US" dirty="0" smtClean="0"/>
              <a:t> </a:t>
            </a:r>
            <a:r>
              <a:rPr lang="en-US" dirty="0" err="1" smtClean="0"/>
              <a:t>Yaninger</a:t>
            </a:r>
            <a:r>
              <a:rPr lang="en-US" dirty="0" smtClean="0"/>
              <a:t> (now living at 144 Houston Street)</a:t>
            </a:r>
          </a:p>
          <a:p>
            <a:r>
              <a:rPr lang="en-US" dirty="0" smtClean="0"/>
              <a:t>June 1910 - </a:t>
            </a:r>
            <a:r>
              <a:rPr lang="en-US" dirty="0" err="1" smtClean="0"/>
              <a:t>Rissel</a:t>
            </a:r>
            <a:r>
              <a:rPr lang="en-US" dirty="0" smtClean="0"/>
              <a:t> </a:t>
            </a:r>
            <a:r>
              <a:rPr lang="en-US" dirty="0" err="1" smtClean="0"/>
              <a:t>Yaninger</a:t>
            </a:r>
            <a:r>
              <a:rPr lang="en-US" dirty="0" smtClean="0"/>
              <a:t>, age 24, leaves his father Abram </a:t>
            </a:r>
            <a:r>
              <a:rPr lang="en-US" dirty="0" err="1" smtClean="0"/>
              <a:t>Yaninger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, and travels via Rotterdam for New York</a:t>
            </a:r>
          </a:p>
          <a:p>
            <a:r>
              <a:rPr lang="en-US" dirty="0" err="1" smtClean="0"/>
              <a:t>Rissel</a:t>
            </a:r>
            <a:r>
              <a:rPr lang="en-US" dirty="0" smtClean="0"/>
              <a:t> arrives in New York to stay with his brother- in-law L. </a:t>
            </a:r>
            <a:r>
              <a:rPr lang="en-US" dirty="0" err="1" smtClean="0"/>
              <a:t>Cherwitz</a:t>
            </a:r>
            <a:r>
              <a:rPr lang="en-US" dirty="0" smtClean="0"/>
              <a:t> (83 Cannon Street, New York)</a:t>
            </a:r>
          </a:p>
          <a:p>
            <a:r>
              <a:rPr lang="en-US" dirty="0" smtClean="0"/>
              <a:t>January 1911 – Abram </a:t>
            </a:r>
            <a:r>
              <a:rPr lang="en-US" dirty="0" err="1" smtClean="0"/>
              <a:t>Yaninger</a:t>
            </a:r>
            <a:r>
              <a:rPr lang="en-US" dirty="0" smtClean="0"/>
              <a:t> age 47 and his wife Basie </a:t>
            </a:r>
            <a:r>
              <a:rPr lang="en-US" dirty="0" err="1" smtClean="0"/>
              <a:t>Yaninger</a:t>
            </a:r>
            <a:r>
              <a:rPr lang="en-US" dirty="0" smtClean="0"/>
              <a:t> age 46,  finally leave </a:t>
            </a:r>
            <a:r>
              <a:rPr lang="en-US" dirty="0" err="1" smtClean="0"/>
              <a:t>Shumsk</a:t>
            </a:r>
            <a:r>
              <a:rPr lang="en-US" dirty="0" smtClean="0"/>
              <a:t> via Rotterdam  with a 16 year old son </a:t>
            </a:r>
            <a:r>
              <a:rPr lang="en-US" dirty="0" err="1" smtClean="0"/>
              <a:t>Kaufzie</a:t>
            </a:r>
            <a:r>
              <a:rPr lang="en-US" dirty="0" smtClean="0"/>
              <a:t> .  They leave behind Abram’s brother </a:t>
            </a:r>
            <a:r>
              <a:rPr lang="en-US" dirty="0" err="1" smtClean="0"/>
              <a:t>Jossel</a:t>
            </a:r>
            <a:r>
              <a:rPr lang="en-US" dirty="0" smtClean="0"/>
              <a:t> in </a:t>
            </a:r>
            <a:r>
              <a:rPr lang="en-US" dirty="0" err="1" smtClean="0"/>
              <a:t>Shumsk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arrive in New York and stay with their son </a:t>
            </a:r>
            <a:r>
              <a:rPr lang="en-US" dirty="0" err="1" smtClean="0"/>
              <a:t>Chaim</a:t>
            </a:r>
            <a:r>
              <a:rPr lang="en-US" dirty="0" smtClean="0"/>
              <a:t> (who is now living at 299 East 8</a:t>
            </a:r>
            <a:r>
              <a:rPr lang="en-US" baseline="30000" dirty="0" smtClean="0"/>
              <a:t>th</a:t>
            </a:r>
            <a:r>
              <a:rPr lang="en-US" dirty="0" smtClean="0"/>
              <a:t> Street, New York.)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Many threads can be woven with this information – specifically inter-Family relationships</a:t>
            </a:r>
          </a:p>
          <a:p>
            <a:pPr lvl="1"/>
            <a:r>
              <a:rPr lang="en-US" dirty="0" err="1" smtClean="0"/>
              <a:t>Shumsk</a:t>
            </a:r>
            <a:r>
              <a:rPr lang="en-US" dirty="0" smtClean="0"/>
              <a:t> (348 names) (complete)</a:t>
            </a:r>
          </a:p>
          <a:p>
            <a:pPr lvl="1"/>
            <a:r>
              <a:rPr lang="en-US" dirty="0" err="1" smtClean="0"/>
              <a:t>Vishnevets</a:t>
            </a:r>
            <a:r>
              <a:rPr lang="en-US" dirty="0" smtClean="0"/>
              <a:t> (689 names) (complete) </a:t>
            </a:r>
          </a:p>
          <a:p>
            <a:pPr lvl="1"/>
            <a:r>
              <a:rPr lang="en-US" dirty="0" err="1" smtClean="0"/>
              <a:t>Kremenets</a:t>
            </a:r>
            <a:r>
              <a:rPr lang="en-US" dirty="0" smtClean="0"/>
              <a:t> ( 1445 names) (in progress)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Identification of family name changes in U.S.</a:t>
            </a:r>
          </a:p>
          <a:p>
            <a:pPr lvl="1"/>
            <a:r>
              <a:rPr lang="en-US" dirty="0" err="1" smtClean="0"/>
              <a:t>Gelichen</a:t>
            </a:r>
            <a:r>
              <a:rPr lang="en-US" dirty="0" smtClean="0"/>
              <a:t> -&gt; Geller</a:t>
            </a:r>
          </a:p>
          <a:p>
            <a:pPr lvl="1"/>
            <a:r>
              <a:rPr lang="en-US" dirty="0" err="1" smtClean="0"/>
              <a:t>Weisblitt</a:t>
            </a:r>
            <a:r>
              <a:rPr lang="en-US" dirty="0" smtClean="0"/>
              <a:t> -&gt; Wise</a:t>
            </a:r>
          </a:p>
          <a:p>
            <a:pPr lvl="1"/>
            <a:r>
              <a:rPr lang="en-US" dirty="0" err="1" smtClean="0"/>
              <a:t>Kupperman</a:t>
            </a:r>
            <a:r>
              <a:rPr lang="en-US" dirty="0" smtClean="0"/>
              <a:t> -&gt; </a:t>
            </a:r>
            <a:r>
              <a:rPr lang="en-US" dirty="0" err="1" smtClean="0"/>
              <a:t>Kupper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Street addresses can be used to lookup additional family information via U.S. Census records which are publicly available or through </a:t>
            </a:r>
            <a:r>
              <a:rPr lang="en-US" sz="2800" dirty="0" smtClean="0">
                <a:hlinkClick r:id="rId2"/>
              </a:rPr>
              <a:t>www.Ancestry.com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478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Shumsk – U.S. Immigration</vt:lpstr>
      <vt:lpstr>Shumsk Immigration to the U.S.</vt:lpstr>
      <vt:lpstr>Shumsk - U.S. Destination Cities</vt:lpstr>
      <vt:lpstr>European Exit Ports</vt:lpstr>
      <vt:lpstr>Most Popular Ships</vt:lpstr>
      <vt:lpstr>Ellis Island Records</vt:lpstr>
      <vt:lpstr>Family Connections</vt:lpstr>
      <vt:lpstr>Yaninger Family Example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50</cp:revision>
  <dcterms:created xsi:type="dcterms:W3CDTF">2010-07-17T15:26:06Z</dcterms:created>
  <dcterms:modified xsi:type="dcterms:W3CDTF">2011-04-26T13:39:59Z</dcterms:modified>
</cp:coreProperties>
</file>